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72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73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 lIns="0" tIns="0" rIns="0" bIns="0" anchor="b"/>
          <a:lstStyle>
            <a:lvl1pPr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12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36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6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3999" indent="-396000" defTabSz="1828800">
              <a:spcBef>
                <a:spcPts val="800"/>
              </a:spcBef>
              <a:buChar char="»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7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25" y="2131200"/>
            <a:ext cx="1988856" cy="30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512417" y="7090233"/>
            <a:ext cx="21680058" cy="5412917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93000"/>
              </a:lnSpc>
              <a:defRPr b="1" spc="0" sz="1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sz="half" idx="1"/>
          </p:nvPr>
        </p:nvSpPr>
        <p:spPr>
          <a:xfrm>
            <a:off x="506844" y="3409950"/>
            <a:ext cx="21680057" cy="3321309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1828800">
              <a:lnSpc>
                <a:spcPct val="110000"/>
              </a:lnSpc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7600" indent="-660000" defTabSz="1828800">
              <a:lnSpc>
                <a:spcPct val="110000"/>
              </a:lnSpc>
              <a:spcBef>
                <a:spcPts val="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90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8000" indent="-660000" defTabSz="1828800">
              <a:lnSpc>
                <a:spcPct val="110000"/>
              </a:lnSpc>
              <a:spcBef>
                <a:spcPts val="0"/>
              </a:spcBef>
              <a:buChar char="»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eutron op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Neutron optics</a:t>
            </a:r>
          </a:p>
        </p:txBody>
      </p:sp>
      <p:sp>
        <p:nvSpPr>
          <p:cNvPr id="203" name="Peter Willendrup, DTU Physics &amp; ESS DMSC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Willendrup, DTU Physics &amp; ESS DMSC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22425" y="229048"/>
            <a:ext cx="3367150" cy="51393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Group"/>
          <p:cNvGrpSpPr/>
          <p:nvPr/>
        </p:nvGrpSpPr>
        <p:grpSpPr>
          <a:xfrm>
            <a:off x="22195825" y="10783231"/>
            <a:ext cx="2120497" cy="2213666"/>
            <a:chOff x="0" y="0"/>
            <a:chExt cx="2120496" cy="2213665"/>
          </a:xfrm>
        </p:grpSpPr>
        <p:sp>
          <p:nvSpPr>
            <p:cNvPr id="206" name="Logo color"/>
            <p:cNvSpPr/>
            <p:nvPr/>
          </p:nvSpPr>
          <p:spPr>
            <a:xfrm>
              <a:off x="7326" y="1322882"/>
              <a:ext cx="341869" cy="49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1766" y="1342778"/>
              <a:ext cx="479998" cy="458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120497" cy="1246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89869" y="1464297"/>
              <a:ext cx="597466" cy="21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82783" y="1318474"/>
              <a:ext cx="375072" cy="509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27928" y="1774569"/>
              <a:ext cx="816033" cy="439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- And thanks to Ken Andersen ESS for       letting me use a lot of his slides on guides!"/>
          <p:cNvSpPr txBox="1"/>
          <p:nvPr/>
        </p:nvSpPr>
        <p:spPr>
          <a:xfrm>
            <a:off x="12187634" y="11869208"/>
            <a:ext cx="8212932" cy="92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And thanks to Ken Andersen ESS for </a:t>
            </a:r>
            <a:br/>
            <a:r>
              <a:t>     letting me use a lot of his slides on guides!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xfrm>
            <a:off x="23025600" y="13300507"/>
            <a:ext cx="200659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sp>
        <p:nvSpPr>
          <p:cNvPr id="299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2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5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8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9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Line"/>
          <p:cNvSpPr/>
          <p:nvPr/>
        </p:nvSpPr>
        <p:spPr>
          <a:xfrm>
            <a:off x="13639800" y="9285251"/>
            <a:ext cx="3027477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6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29" y="10076185"/>
            <a:ext cx="17227542" cy="2444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4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5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 flipH="1">
            <a:off x="3979663" y="9793277"/>
            <a:ext cx="3030390" cy="1604864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n/s/cm-2"/>
          <p:cNvSpPr txBox="1"/>
          <p:nvPr/>
        </p:nvSpPr>
        <p:spPr>
          <a:xfrm>
            <a:off x="1722834" y="11076513"/>
            <a:ext cx="1450381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n/s/cm</a:t>
            </a:r>
            <a:r>
              <a:rPr baseline="31999"/>
              <a:t>-2</a:t>
            </a:r>
          </a:p>
        </p:txBody>
      </p:sp>
      <p:sp>
        <p:nvSpPr>
          <p:cNvPr id="349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5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2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65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0900" y="10145794"/>
            <a:ext cx="16162200" cy="286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2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G_2342.jpg" descr="IMG_23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072" y="1178718"/>
            <a:ext cx="15484079" cy="116158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375" name="Neutron guides in bunker @ PSI"/>
          <p:cNvSpPr txBox="1"/>
          <p:nvPr>
            <p:ph type="title"/>
          </p:nvPr>
        </p:nvSpPr>
        <p:spPr>
          <a:xfrm>
            <a:off x="4908351" y="888923"/>
            <a:ext cx="18624750" cy="194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Neutron guides in bunker @ PSI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Text"/>
          <p:cNvSpPr/>
          <p:nvPr/>
        </p:nvSpPr>
        <p:spPr>
          <a:xfrm>
            <a:off x="11696402" y="6549925"/>
            <a:ext cx="989731" cy="60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8" name="Text"/>
          <p:cNvSpPr/>
          <p:nvPr/>
        </p:nvSpPr>
        <p:spPr>
          <a:xfrm>
            <a:off x="11830347" y="6683871"/>
            <a:ext cx="989731" cy="60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9" name="Text"/>
          <p:cNvSpPr txBox="1"/>
          <p:nvPr/>
        </p:nvSpPr>
        <p:spPr>
          <a:xfrm>
            <a:off x="9787334" y="6636047"/>
            <a:ext cx="758032" cy="456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0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67" y="10490874"/>
            <a:ext cx="4185620" cy="229311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- think optical fiber,  however not total  internal, rather total  external reflection"/>
          <p:cNvSpPr txBox="1"/>
          <p:nvPr/>
        </p:nvSpPr>
        <p:spPr>
          <a:xfrm>
            <a:off x="406606" y="8372430"/>
            <a:ext cx="3627042" cy="186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think optical fiber, </a:t>
            </a:r>
            <a:br/>
            <a:r>
              <a:t>however not total </a:t>
            </a:r>
            <a:br/>
            <a:r>
              <a:t>internal, rather total </a:t>
            </a:r>
            <a:br/>
            <a:r>
              <a:t>external reflection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8" name="Rectangle"/>
          <p:cNvSpPr/>
          <p:nvPr/>
        </p:nvSpPr>
        <p:spPr>
          <a:xfrm>
            <a:off x="3423344" y="7055891"/>
            <a:ext cx="17772857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4630400" y="7055891"/>
            <a:ext cx="6565801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Neutron optics - sub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Neutron optics - subtopics</a:t>
            </a:r>
          </a:p>
        </p:txBody>
      </p:sp>
      <p:sp>
        <p:nvSpPr>
          <p:cNvPr id="216" name="Key properties of the neutr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properties of the neutron</a:t>
            </a:r>
          </a:p>
          <a:p>
            <a:pPr/>
          </a:p>
          <a:p>
            <a:pPr/>
            <a:r>
              <a:t>Transporting the beam</a:t>
            </a:r>
          </a:p>
          <a:p>
            <a:pPr lvl="1">
              <a:buChar char="•"/>
            </a:pPr>
            <a:r>
              <a:t>Neutron guides and how they work</a:t>
            </a:r>
          </a:p>
          <a:p>
            <a:pPr lvl="1">
              <a:buChar char="•"/>
            </a:pPr>
          </a:p>
          <a:p>
            <a:pPr/>
            <a:r>
              <a:t>Tailoring the beam</a:t>
            </a:r>
          </a:p>
          <a:p>
            <a:pPr lvl="1">
              <a:buChar char="•"/>
            </a:pPr>
            <a:r>
              <a:t>Spatially</a:t>
            </a:r>
          </a:p>
          <a:p>
            <a:pPr lvl="1">
              <a:buChar char="•"/>
            </a:pPr>
            <a:r>
              <a:t>Directionally</a:t>
            </a:r>
          </a:p>
          <a:p>
            <a:pPr lvl="1">
              <a:buChar char="•"/>
            </a:pPr>
            <a:r>
              <a:t>Temporally</a:t>
            </a:r>
          </a:p>
          <a:p>
            <a:pPr lvl="1">
              <a:buChar char="•"/>
            </a:pPr>
            <a:r>
              <a:t>Energetically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9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402" t="67639" r="33711" b="10972"/>
          <a:stretch>
            <a:fillRect/>
          </a:stretch>
        </p:blipFill>
        <p:spPr>
          <a:xfrm>
            <a:off x="18095593" y="11814852"/>
            <a:ext cx="1989445" cy="926715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H. Maier-Leibnitz and T. Springer Reactor Science and Technology 1963. Vol. 17. pp. 217 to 225"/>
          <p:cNvSpPr txBox="1"/>
          <p:nvPr/>
        </p:nvSpPr>
        <p:spPr>
          <a:xfrm>
            <a:off x="8286489" y="311426"/>
            <a:ext cx="1582472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H. Maier-Leibnitz and T. Springer Reactor Science and Technology 1963. Vol. 17. pp. 217 to 225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1" r="0" b="0"/>
          <a:stretch>
            <a:fillRect/>
          </a:stretch>
        </p:blipFill>
        <p:spPr>
          <a:xfrm>
            <a:off x="2490652" y="3309838"/>
            <a:ext cx="19402696" cy="1040616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77" r="0" b="0"/>
          <a:stretch>
            <a:fillRect/>
          </a:stretch>
        </p:blipFill>
        <p:spPr>
          <a:xfrm>
            <a:off x="2490652" y="3261320"/>
            <a:ext cx="19402696" cy="1045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6" r="0" b="0"/>
          <a:stretch>
            <a:fillRect/>
          </a:stretch>
        </p:blipFill>
        <p:spPr>
          <a:xfrm>
            <a:off x="2490652" y="3299618"/>
            <a:ext cx="19402696" cy="10416382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Line"/>
          <p:cNvSpPr/>
          <p:nvPr/>
        </p:nvSpPr>
        <p:spPr>
          <a:xfrm>
            <a:off x="5698203" y="6248399"/>
            <a:ext cx="10979150" cy="6553400"/>
          </a:xfrm>
          <a:prstGeom prst="line">
            <a:avLst/>
          </a:prstGeom>
          <a:ln w="127000">
            <a:solidFill>
              <a:srgbClr val="990000"/>
            </a:solidFill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2" name="Connection Line"/>
          <p:cNvSpPr/>
          <p:nvPr/>
        </p:nvSpPr>
        <p:spPr>
          <a:xfrm>
            <a:off x="14016104" y="9209054"/>
            <a:ext cx="657558" cy="192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6" h="21600" fill="norm" stroke="1" extrusionOk="0">
                <a:moveTo>
                  <a:pt x="0" y="21600"/>
                </a:moveTo>
                <a:cubicBezTo>
                  <a:pt x="18107" y="16002"/>
                  <a:pt x="21600" y="8802"/>
                  <a:pt x="10480" y="0"/>
                </a:cubicBezTo>
              </a:path>
            </a:pathLst>
          </a:custGeom>
          <a:ln w="101600">
            <a:solidFill>
              <a:srgbClr val="990000"/>
            </a:solidFill>
          </a:ln>
        </p:spPr>
        <p:txBody>
          <a:bodyPr/>
          <a:lstStyle/>
          <a:p>
            <a:pPr/>
          </a:p>
        </p:txBody>
      </p:sp>
      <p:sp>
        <p:nvSpPr>
          <p:cNvPr id="430" name="2𝝧"/>
          <p:cNvSpPr txBox="1"/>
          <p:nvPr/>
        </p:nvSpPr>
        <p:spPr>
          <a:xfrm>
            <a:off x="15094385" y="9125247"/>
            <a:ext cx="935036" cy="846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spcBef>
                <a:spcPts val="1900"/>
              </a:spcBef>
              <a:defRPr b="1" sz="5800">
                <a:solidFill>
                  <a:srgbClr val="7A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2𝝧</a:t>
            </a:r>
          </a:p>
        </p:txBody>
      </p:sp>
      <p:sp>
        <p:nvSpPr>
          <p:cNvPr id="431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263" r="0" b="0"/>
          <a:stretch>
            <a:fillRect/>
          </a:stretch>
        </p:blipFill>
        <p:spPr>
          <a:xfrm>
            <a:off x="2490652" y="3327995"/>
            <a:ext cx="19402696" cy="1038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1" r="0" b="0"/>
          <a:stretch>
            <a:fillRect/>
          </a:stretch>
        </p:blipFill>
        <p:spPr>
          <a:xfrm>
            <a:off x="2490652" y="3298924"/>
            <a:ext cx="19402696" cy="1041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448" r="0" b="0"/>
          <a:stretch>
            <a:fillRect/>
          </a:stretch>
        </p:blipFill>
        <p:spPr>
          <a:xfrm>
            <a:off x="2490652" y="3353296"/>
            <a:ext cx="19402696" cy="10362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50" r="0" b="0"/>
          <a:stretch>
            <a:fillRect/>
          </a:stretch>
        </p:blipFill>
        <p:spPr>
          <a:xfrm>
            <a:off x="2490652" y="3257649"/>
            <a:ext cx="19402696" cy="1045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34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33" r="0" b="0"/>
          <a:stretch>
            <a:fillRect/>
          </a:stretch>
        </p:blipFill>
        <p:spPr>
          <a:xfrm>
            <a:off x="2490652" y="3296443"/>
            <a:ext cx="19402696" cy="1041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911" r="0" b="0"/>
          <a:stretch>
            <a:fillRect/>
          </a:stretch>
        </p:blipFill>
        <p:spPr>
          <a:xfrm>
            <a:off x="2490652" y="3279675"/>
            <a:ext cx="19402696" cy="1043632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Mezei, F.; Dagleish, P. A. Communications on Physics 1977, Volume 2, Issue 2, pp. 41-3"/>
          <p:cNvSpPr txBox="1"/>
          <p:nvPr/>
        </p:nvSpPr>
        <p:spPr>
          <a:xfrm>
            <a:off x="9789348" y="761198"/>
            <a:ext cx="146472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Dagleish, P. A. Communications on Physics 1977, Volume 2, Issue 2, pp. 41-3 </a:t>
            </a:r>
          </a:p>
        </p:txBody>
      </p:sp>
      <p:sp>
        <p:nvSpPr>
          <p:cNvPr id="463" name="Mezei, F.; Communications on Physics 1976, Volume 1, Issue 3, pp. 81-85"/>
          <p:cNvSpPr txBox="1"/>
          <p:nvPr/>
        </p:nvSpPr>
        <p:spPr>
          <a:xfrm>
            <a:off x="9776725" y="323665"/>
            <a:ext cx="1195582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Communications on Physics 1976, Volume 1, Issue 3, pp. 81-85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tate-of-the-art Supermirrors (2015?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(2015?)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tate-of-the-art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(2019)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2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tate-of-the-art Polarising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Polarising Supermirrors (2019)</a:t>
            </a:r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sm_Spin_dependent_reflectivity_and_polarisation_of_Fe-Si_polarizing_supermirror_m_5.5_b97023edf2.png" descr="csm_Spin_dependent_reflectivity_and_polarisation_of_Fe-Si_polarizing_supermirror_m_5.5_b97023edf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8547" y="3065897"/>
            <a:ext cx="19566498" cy="10696353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What are guide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guides used for?</a:t>
            </a:r>
          </a:p>
        </p:txBody>
      </p:sp>
      <p:sp>
        <p:nvSpPr>
          <p:cNvPr id="4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98" r="0" b="0"/>
          <a:stretch>
            <a:fillRect/>
          </a:stretch>
        </p:blipFill>
        <p:spPr>
          <a:xfrm>
            <a:off x="2490652" y="3264197"/>
            <a:ext cx="19402696" cy="10451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45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4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4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51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  <p:sp>
        <p:nvSpPr>
          <p:cNvPr id="252" name="Rounded Rectangle"/>
          <p:cNvSpPr/>
          <p:nvPr/>
        </p:nvSpPr>
        <p:spPr>
          <a:xfrm>
            <a:off x="2805410" y="6186000"/>
            <a:ext cx="8623653" cy="1235130"/>
          </a:xfrm>
          <a:prstGeom prst="roundRect">
            <a:avLst>
              <a:gd name="adj" fmla="val 30847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" name="Rounded Rectangle"/>
          <p:cNvSpPr/>
          <p:nvPr/>
        </p:nvSpPr>
        <p:spPr>
          <a:xfrm>
            <a:off x="14845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" name="Rounded Rectangle"/>
          <p:cNvSpPr/>
          <p:nvPr/>
        </p:nvSpPr>
        <p:spPr>
          <a:xfrm>
            <a:off x="9003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Rounded Rectangle"/>
          <p:cNvSpPr/>
          <p:nvPr/>
        </p:nvSpPr>
        <p:spPr>
          <a:xfrm>
            <a:off x="6209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kisspng-bracket-computer-icons-clip-art-bracket-5abf7bc62eb940.5677718415224985021914.png" descr="kisspng-bracket-computer-icons-clip-art-bracket-5abf7bc62eb940.5677718415224985021914.png"/>
          <p:cNvPicPr>
            <a:picLocks noChangeAspect="1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5827983"/>
            <a:ext cx="1524331" cy="369269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Neutrons are scarce, but we have a chance to transport them"/>
          <p:cNvSpPr/>
          <p:nvPr/>
        </p:nvSpPr>
        <p:spPr>
          <a:xfrm>
            <a:off x="20193000" y="6475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Neutrons are scarce, but we have a chance to transport them</a:t>
            </a:r>
          </a:p>
        </p:txBody>
      </p:sp>
      <p:pic>
        <p:nvPicPr>
          <p:cNvPr id="266" name="kisspng-bracket-computer-icons-clip-art-bracket-5abf7bc62eb940.5677718415224985021914.png" descr="kisspng-bracket-computer-icons-clip-art-bracket-5abf7bc62eb940.5677718415224985021914.png"/>
          <p:cNvPicPr>
            <a:picLocks noChangeAspect="0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3922983"/>
            <a:ext cx="1524331" cy="19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Corresponding to distances and excitations within condensed matter"/>
          <p:cNvSpPr/>
          <p:nvPr/>
        </p:nvSpPr>
        <p:spPr>
          <a:xfrm>
            <a:off x="20193000" y="3427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Corresponding to distances and excitations within condensed matter</a:t>
            </a:r>
          </a:p>
        </p:txBody>
      </p:sp>
      <p:sp>
        <p:nvSpPr>
          <p:cNvPr id="268" name="Light Bulb"/>
          <p:cNvSpPr/>
          <p:nvPr/>
        </p:nvSpPr>
        <p:spPr>
          <a:xfrm>
            <a:off x="20699555" y="10451754"/>
            <a:ext cx="727223" cy="126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9" name="Atom"/>
          <p:cNvSpPr/>
          <p:nvPr/>
        </p:nvSpPr>
        <p:spPr>
          <a:xfrm>
            <a:off x="21721505" y="10347423"/>
            <a:ext cx="1304701" cy="1469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3045489" y="1866974"/>
            <a:ext cx="18293022" cy="10748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3050420" y="1807757"/>
            <a:ext cx="18283160" cy="108106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3048266" y="2273330"/>
            <a:ext cx="18287469" cy="1033684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